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35" r:id="rId2"/>
  </p:sldMasterIdLst>
  <p:notesMasterIdLst>
    <p:notesMasterId r:id="rId44"/>
  </p:notesMasterIdLst>
  <p:sldIdLst>
    <p:sldId id="2356" r:id="rId3"/>
    <p:sldId id="2408" r:id="rId4"/>
    <p:sldId id="2437" r:id="rId5"/>
    <p:sldId id="2438" r:id="rId6"/>
    <p:sldId id="2355" r:id="rId7"/>
    <p:sldId id="2429" r:id="rId8"/>
    <p:sldId id="2420" r:id="rId9"/>
    <p:sldId id="2421" r:id="rId10"/>
    <p:sldId id="2422" r:id="rId11"/>
    <p:sldId id="2423" r:id="rId12"/>
    <p:sldId id="2424" r:id="rId13"/>
    <p:sldId id="2415" r:id="rId14"/>
    <p:sldId id="2414" r:id="rId15"/>
    <p:sldId id="2425" r:id="rId16"/>
    <p:sldId id="2433" r:id="rId17"/>
    <p:sldId id="2434" r:id="rId18"/>
    <p:sldId id="2435" r:id="rId19"/>
    <p:sldId id="2436" r:id="rId20"/>
    <p:sldId id="2439" r:id="rId21"/>
    <p:sldId id="2441" r:id="rId22"/>
    <p:sldId id="2442" r:id="rId23"/>
    <p:sldId id="2440" r:id="rId24"/>
    <p:sldId id="256" r:id="rId25"/>
    <p:sldId id="2443" r:id="rId26"/>
    <p:sldId id="2453" r:id="rId27"/>
    <p:sldId id="2457" r:id="rId28"/>
    <p:sldId id="2458" r:id="rId29"/>
    <p:sldId id="2455" r:id="rId30"/>
    <p:sldId id="2456" r:id="rId31"/>
    <p:sldId id="2451" r:id="rId32"/>
    <p:sldId id="2459" r:id="rId33"/>
    <p:sldId id="2460" r:id="rId34"/>
    <p:sldId id="2461" r:id="rId35"/>
    <p:sldId id="2444" r:id="rId36"/>
    <p:sldId id="2445" r:id="rId37"/>
    <p:sldId id="2446" r:id="rId38"/>
    <p:sldId id="2447" r:id="rId39"/>
    <p:sldId id="2450" r:id="rId40"/>
    <p:sldId id="2448" r:id="rId41"/>
    <p:sldId id="2449" r:id="rId42"/>
    <p:sldId id="24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CAB6EE"/>
    <a:srgbClr val="73FDD6"/>
    <a:srgbClr val="00AEAF"/>
    <a:srgbClr val="00FD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1" autoAdjust="0"/>
    <p:restoredTop sz="92640" autoAdjust="0"/>
  </p:normalViewPr>
  <p:slideViewPr>
    <p:cSldViewPr snapToGrid="0">
      <p:cViewPr varScale="1">
        <p:scale>
          <a:sx n="75" d="100"/>
          <a:sy n="75" d="100"/>
        </p:scale>
        <p:origin x="176" y="568"/>
      </p:cViewPr>
      <p:guideLst/>
    </p:cSldViewPr>
  </p:slideViewPr>
  <p:outlineViewPr>
    <p:cViewPr>
      <p:scale>
        <a:sx n="33" d="100"/>
        <a:sy n="33" d="100"/>
      </p:scale>
      <p:origin x="0" y="-21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BA12D-4609-490C-8F60-AA84BA4E46BE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A096C-96ED-434B-BB48-68877A4C2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1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4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0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4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500c3d58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96500c3d5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56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61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7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2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 </a:t>
            </a:r>
          </a:p>
          <a:p>
            <a:pPr marL="171450" indent="-171450"/>
            <a:r>
              <a:rPr lang="en-US" b="1" dirty="0"/>
              <a:t>Borrow correlation structure between these parameters to get this</a:t>
            </a:r>
          </a:p>
          <a:p>
            <a:pPr marL="171450" indent="-171450"/>
            <a:r>
              <a:rPr lang="en-US" b="1" dirty="0"/>
              <a:t>Bring in local LA data on risk factors to make these estimates</a:t>
            </a:r>
          </a:p>
          <a:p>
            <a:pPr marL="171450" indent="-171450"/>
            <a:r>
              <a:rPr lang="en-US" dirty="0"/>
              <a:t>Benefit: Accounting for differential risk for specific populations is important both for making projections about the scale of the epidemic, and for prioritizing at-risk populations for protection.</a:t>
            </a:r>
          </a:p>
          <a:p>
            <a:pPr marL="171450" indent="-171450"/>
            <a:r>
              <a:rPr lang="en-US" dirty="0"/>
              <a:t>Also lets us do analyses that control for specific risk factors – controlling for higher rates of disparities in these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6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6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02CB-0AEA-064A-BABD-BA26185DA37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4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F0DF-E62B-724F-B51C-936207BBEF7B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C4B08-B6F5-7241-AA2C-781A94ADF284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5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D679-F571-2846-854D-9551D19C8CCA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4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8090-630E-3443-9DC8-82452858CAA4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662" y="6463415"/>
            <a:ext cx="3447738" cy="365125"/>
          </a:xfrm>
        </p:spPr>
        <p:txBody>
          <a:bodyPr/>
          <a:lstStyle/>
          <a:p>
            <a:fld id="{408B87E2-035F-9E43-8504-927F4219DC8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3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B8E1-4318-5945-8782-85D0E3C63AF6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0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DD62-E577-9B4C-96C2-FA3BBF84F749}" type="datetime1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0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5315-8A6C-C349-8480-4DE9DEB6BB5F}" type="datetime1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C6882-81D8-BA43-A12A-12E00210FE44}" type="datetime1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68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3C0A-ED4C-AE41-811D-96D7FE795B21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990014"/>
                </a:solidFill>
              </a:rPr>
              <a:t>Why Our Model is Unique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4567-4EF2-2C40-B272-301124C57413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01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B957-FF2C-C444-8198-4D05EABDD015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4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81DA-F5CD-7E43-BB31-14CE86F69237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3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17F5-1FEC-DD43-AB09-57426C061C5A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F372-0FEE-1E48-97F5-D99D5EB0A65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9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0F29-6BCA-0A40-912F-AF732810BC37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8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EB0E-47F9-D442-B550-52903A87367D}" type="datetime1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1FB8-8391-9545-9FAB-BD37D4DF4980}" type="datetime1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0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D7B9-BAE4-A84D-90E1-001B26671992}" type="datetime1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6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DD-54E7-1644-8544-2D08EA21BC10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2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3835-3811-0349-9366-8C33A62ECCB6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9613FC19-67DD-314A-8C42-A67DC8EDEC8D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A980A2FD-E0AD-4E47-A112-C4DB7ECDCE1B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3525E-B2C8-0847-AB37-BD973D800F2C}"/>
              </a:ext>
            </a:extLst>
          </p:cNvPr>
          <p:cNvSpPr/>
          <p:nvPr/>
        </p:nvSpPr>
        <p:spPr>
          <a:xfrm>
            <a:off x="4544159" y="2467105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C5799C-6477-F140-8F89-D4FC29E85A46}"/>
              </a:ext>
            </a:extLst>
          </p:cNvPr>
          <p:cNvSpPr/>
          <p:nvPr/>
        </p:nvSpPr>
        <p:spPr>
          <a:xfrm>
            <a:off x="4983616" y="1331088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EEF052-1C67-C347-B14C-0567187F3A6E}"/>
              </a:ext>
            </a:extLst>
          </p:cNvPr>
          <p:cNvSpPr/>
          <p:nvPr/>
        </p:nvSpPr>
        <p:spPr>
          <a:xfrm>
            <a:off x="7574801" y="73879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346495-C705-1541-B95C-09648F30F7D1}"/>
              </a:ext>
            </a:extLst>
          </p:cNvPr>
          <p:cNvSpPr/>
          <p:nvPr/>
        </p:nvSpPr>
        <p:spPr>
          <a:xfrm>
            <a:off x="7591815" y="236411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9996B1-1771-F844-B3FA-DF6645A363DA}"/>
              </a:ext>
            </a:extLst>
          </p:cNvPr>
          <p:cNvSpPr/>
          <p:nvPr/>
        </p:nvSpPr>
        <p:spPr>
          <a:xfrm>
            <a:off x="6369918" y="2957879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IH</a:t>
            </a:r>
            <a:endParaRPr lang="en-US" baseline="-25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536FAC-5BD2-0B40-85EE-9512BD312F7F}"/>
              </a:ext>
            </a:extLst>
          </p:cNvPr>
          <p:cNvSpPr/>
          <p:nvPr/>
        </p:nvSpPr>
        <p:spPr>
          <a:xfrm>
            <a:off x="7487500" y="4110142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HQ</a:t>
            </a:r>
            <a:endParaRPr lang="en-US" baseline="-25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B2005F-43CB-C242-82EC-7349D39A2B65}"/>
              </a:ext>
            </a:extLst>
          </p:cNvPr>
          <p:cNvSpPr/>
          <p:nvPr/>
        </p:nvSpPr>
        <p:spPr>
          <a:xfrm>
            <a:off x="8925351" y="5057367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QD</a:t>
            </a:r>
            <a:endParaRPr lang="en-US" baseline="-25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A42DA8-A450-FB4E-991F-7605DB17AA9F}"/>
              </a:ext>
            </a:extLst>
          </p:cNvPr>
          <p:cNvSpPr/>
          <p:nvPr/>
        </p:nvSpPr>
        <p:spPr>
          <a:xfrm>
            <a:off x="7233823" y="544433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QV</a:t>
            </a:r>
            <a:endParaRPr lang="en-US" baseline="-25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C86756-EC65-4D4D-BB42-3FB93BE4CEF3}"/>
              </a:ext>
            </a:extLst>
          </p:cNvPr>
          <p:cNvSpPr/>
          <p:nvPr/>
        </p:nvSpPr>
        <p:spPr>
          <a:xfrm>
            <a:off x="8215707" y="355595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HR</a:t>
            </a:r>
            <a:endParaRPr lang="en-US" baseline="-25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9EB7C2-D0F1-6048-ACD1-287F54D7F0E6}"/>
              </a:ext>
            </a:extLst>
          </p:cNvPr>
          <p:cNvSpPr/>
          <p:nvPr/>
        </p:nvSpPr>
        <p:spPr>
          <a:xfrm>
            <a:off x="9992235" y="229645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latin typeface="Century Gothic" panose="020B0502020202020204" pitchFamily="34" charset="0"/>
              </a:rPr>
              <a:t>Transition times</a:t>
            </a:r>
          </a:p>
          <a:p>
            <a:pPr fontAlgn="t"/>
            <a:r>
              <a:rPr lang="en-US" b="1" dirty="0">
                <a:latin typeface="Century Gothic" panose="020B0502020202020204" pitchFamily="34" charset="0"/>
              </a:rPr>
              <a:t>Fixed parameters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007BC0-08C7-7D47-BC62-B4FE43D5F267}"/>
              </a:ext>
            </a:extLst>
          </p:cNvPr>
          <p:cNvCxnSpPr>
            <a:stCxn id="60" idx="1"/>
          </p:cNvCxnSpPr>
          <p:nvPr/>
        </p:nvCxnSpPr>
        <p:spPr>
          <a:xfrm flipH="1">
            <a:off x="8253132" y="691310"/>
            <a:ext cx="1739103" cy="7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C21DB4-A5CD-5B40-B67A-C4C98D4338E6}"/>
              </a:ext>
            </a:extLst>
          </p:cNvPr>
          <p:cNvCxnSpPr>
            <a:cxnSpLocks/>
          </p:cNvCxnSpPr>
          <p:nvPr/>
        </p:nvCxnSpPr>
        <p:spPr>
          <a:xfrm flipH="1">
            <a:off x="8616378" y="1208225"/>
            <a:ext cx="1338246" cy="239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B87992-1E7B-F84A-85CB-C764AAFDB464}"/>
              </a:ext>
            </a:extLst>
          </p:cNvPr>
          <p:cNvCxnSpPr>
            <a:cxnSpLocks/>
          </p:cNvCxnSpPr>
          <p:nvPr/>
        </p:nvCxnSpPr>
        <p:spPr>
          <a:xfrm flipH="1">
            <a:off x="9644658" y="1280739"/>
            <a:ext cx="1554411" cy="377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3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18744-DFE9-3943-8C32-BCE3ACAC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75" y="967920"/>
            <a:ext cx="5524954" cy="552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56C37-BD14-6240-AEE0-297FDDF1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279985"/>
            <a:ext cx="6212889" cy="62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CAADB-2084-AF46-AA00-0A443268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8" y="293781"/>
            <a:ext cx="4926135" cy="4926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0A3EF-F277-564D-BC49-45023E6E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5" y="293781"/>
            <a:ext cx="4926135" cy="4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57" y="352250"/>
            <a:ext cx="7525658" cy="6153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702026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34578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01826" y="6543761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026732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269481" y="639536"/>
            <a:ext cx="1040128" cy="51435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326633" y="5499139"/>
            <a:ext cx="1089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72881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8556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282683" y="6379447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19-Mar-20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007430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389101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12-Jun-20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EAAE27-314C-7640-A29B-D1896D5FA992}"/>
              </a:ext>
            </a:extLst>
          </p:cNvPr>
          <p:cNvCxnSpPr>
            <a:cxnSpLocks/>
          </p:cNvCxnSpPr>
          <p:nvPr/>
        </p:nvCxnSpPr>
        <p:spPr>
          <a:xfrm flipV="1">
            <a:off x="7283989" y="822960"/>
            <a:ext cx="0" cy="539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1B62E1-9DC7-5745-8224-9460CA780315}"/>
              </a:ext>
            </a:extLst>
          </p:cNvPr>
          <p:cNvSpPr txBox="1"/>
          <p:nvPr/>
        </p:nvSpPr>
        <p:spPr>
          <a:xfrm>
            <a:off x="7026732" y="6294944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28-Jun-20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97D5807-251D-974C-8767-A53C360CB38F}"/>
              </a:ext>
            </a:extLst>
          </p:cNvPr>
          <p:cNvSpPr/>
          <p:nvPr/>
        </p:nvSpPr>
        <p:spPr>
          <a:xfrm>
            <a:off x="2514602" y="409482"/>
            <a:ext cx="6085112" cy="5373554"/>
          </a:xfrm>
          <a:prstGeom prst="fram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3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2971" y="0"/>
            <a:ext cx="7957457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BB0-72CF-D04D-9D10-F301D9B0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624" y="8965"/>
            <a:ext cx="8256494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87981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7433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B044F-E32F-AA48-8933-3E597540ECC5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9F3E5-65CD-7943-AB06-5C6A8FB226C2}"/>
              </a:ext>
            </a:extLst>
          </p:cNvPr>
          <p:cNvGrpSpPr/>
          <p:nvPr/>
        </p:nvGrpSpPr>
        <p:grpSpPr>
          <a:xfrm>
            <a:off x="8630503" y="1950666"/>
            <a:ext cx="1444894" cy="963614"/>
            <a:chOff x="8630503" y="1950666"/>
            <a:chExt cx="1444894" cy="9636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D55550-A950-7E42-B22F-DFF2DCBCE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12D4E4-46A5-034B-ACF0-700AE9144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A7F5BC-531F-8C4B-8814-848767578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23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2565" y="11204"/>
            <a:ext cx="7282861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67725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9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52" y="1769738"/>
            <a:ext cx="7028339" cy="33401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9349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31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AB1F7-230C-BA4D-B4FC-2A5A58E0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5" t="39383" b="44170"/>
          <a:stretch/>
        </p:blipFill>
        <p:spPr>
          <a:xfrm>
            <a:off x="8646217" y="3658643"/>
            <a:ext cx="1342860" cy="11136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83E0C-AAC8-7744-BB5C-5406E42F6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8"/>
          <a:stretch/>
        </p:blipFill>
        <p:spPr>
          <a:xfrm>
            <a:off x="2002971" y="38607"/>
            <a:ext cx="6661041" cy="668281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05F83-0C41-D247-82A8-C43BB21089B8}"/>
              </a:ext>
            </a:extLst>
          </p:cNvPr>
          <p:cNvCxnSpPr>
            <a:cxnSpLocks/>
          </p:cNvCxnSpPr>
          <p:nvPr/>
        </p:nvCxnSpPr>
        <p:spPr>
          <a:xfrm>
            <a:off x="2571447" y="5819424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B6751C-9955-6D47-BA37-371FA9FD7BAA}"/>
              </a:ext>
            </a:extLst>
          </p:cNvPr>
          <p:cNvCxnSpPr>
            <a:cxnSpLocks/>
          </p:cNvCxnSpPr>
          <p:nvPr/>
        </p:nvCxnSpPr>
        <p:spPr>
          <a:xfrm>
            <a:off x="2571447" y="5307796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6B5B8E-655D-194D-BECF-A3C7C8AA9687}"/>
              </a:ext>
            </a:extLst>
          </p:cNvPr>
          <p:cNvCxnSpPr>
            <a:cxnSpLocks/>
          </p:cNvCxnSpPr>
          <p:nvPr/>
        </p:nvCxnSpPr>
        <p:spPr>
          <a:xfrm flipV="1">
            <a:off x="9086155" y="2924595"/>
            <a:ext cx="318580" cy="7985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38AFA5-EEB4-7740-8454-A181691484A3}"/>
              </a:ext>
            </a:extLst>
          </p:cNvPr>
          <p:cNvSpPr txBox="1"/>
          <p:nvPr/>
        </p:nvSpPr>
        <p:spPr>
          <a:xfrm>
            <a:off x="8635331" y="2641213"/>
            <a:ext cx="82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D51C2-8D27-3645-B6AA-1B14C2598C95}"/>
              </a:ext>
            </a:extLst>
          </p:cNvPr>
          <p:cNvSpPr txBox="1"/>
          <p:nvPr/>
        </p:nvSpPr>
        <p:spPr>
          <a:xfrm>
            <a:off x="9390577" y="2801775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Hospital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003E06-07ED-A647-9DC4-CEA0DD9A1E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134871" y="3080477"/>
            <a:ext cx="277478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7C7926-5B6A-E549-A1D5-ADC513870C09}"/>
              </a:ext>
            </a:extLst>
          </p:cNvPr>
          <p:cNvSpPr txBox="1"/>
          <p:nvPr/>
        </p:nvSpPr>
        <p:spPr>
          <a:xfrm>
            <a:off x="9412349" y="2965061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ICU</a:t>
            </a:r>
          </a:p>
        </p:txBody>
      </p:sp>
    </p:spTree>
    <p:extLst>
      <p:ext uri="{BB962C8B-B14F-4D97-AF65-F5344CB8AC3E}">
        <p14:creationId xmlns:p14="http://schemas.microsoft.com/office/powerpoint/2010/main" val="27376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1: R0 DO NOTHING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0: R0 DO NOTHING</a:t>
            </a:r>
          </a:p>
          <a:p>
            <a:r>
              <a:rPr lang="en-US" dirty="0"/>
              <a:t>(</a:t>
            </a:r>
            <a:r>
              <a:rPr lang="en-US"/>
              <a:t>Trump Scenario)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0666E-02DF-9849-B9C7-76C6BC91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0" y="617129"/>
            <a:ext cx="5143684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FBDB684-D1E4-F340-BF8F-B90E00FC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49855"/>
            <a:ext cx="5101617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9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Time-dependent Factor reduction in R0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367542"/>
            <a:ext cx="681249" cy="55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64617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2" y="5561814"/>
            <a:ext cx="515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3: STAGE 3 SELF-ADAPTIVE Rt + SHIELD SPECIFIC POPULATIONS (this is what I would call Sweden Scenario)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516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2: STAGE 3 SELF-ADAPTIVE Rt (go almost immediately into Stage 3)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FB685C-DF38-D04C-BF3E-37D2F41F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5" y="649855"/>
            <a:ext cx="4909303" cy="40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E9B208-9E6B-EF4C-B6B0-C75FFF9E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22" y="733937"/>
            <a:ext cx="4957004" cy="41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2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AF8C2-D55A-4B4B-BDCA-44A6FB10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86" y="471339"/>
            <a:ext cx="5759214" cy="4892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5: CONTINUE TOTAL LOCKDOWN 1 MONTH LONGER + SHIELD SPECIFIC POPULATIONS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9874-5360-0C46-8EFF-C1D8A9A0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8" y="536549"/>
            <a:ext cx="5495231" cy="4663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4: CONTINUE TOTAL LOCKDOWN 1 MONTH LONGER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8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7: OBSERVED TREND Rt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6: OBSERVED TREND Rt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535F-F113-8A41-B7C7-34ABF94C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0" y="430924"/>
            <a:ext cx="5574916" cy="46946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155B01-44A3-5D46-A414-56F64626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" y="573033"/>
            <a:ext cx="5333951" cy="44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3551820" y="936267"/>
            <a:ext cx="4231975" cy="3532171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37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66BC1C-C069-6443-ACED-86ABD0EEE146}"/>
              </a:ext>
            </a:extLst>
          </p:cNvPr>
          <p:cNvGrpSpPr/>
          <p:nvPr/>
        </p:nvGrpSpPr>
        <p:grpSpPr>
          <a:xfrm>
            <a:off x="313023" y="0"/>
            <a:ext cx="8363617" cy="6922008"/>
            <a:chOff x="313023" y="0"/>
            <a:chExt cx="8363617" cy="6922008"/>
          </a:xfrm>
        </p:grpSpPr>
        <p:pic>
          <p:nvPicPr>
            <p:cNvPr id="3" name="Picture 2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3" r="14809"/>
            <a:stretch/>
          </p:blipFill>
          <p:spPr>
            <a:xfrm>
              <a:off x="3962399" y="0"/>
              <a:ext cx="4714241" cy="6858000"/>
            </a:xfrm>
            <a:prstGeom prst="rect">
              <a:avLst/>
            </a:prstGeom>
          </p:spPr>
        </p:pic>
        <p:pic>
          <p:nvPicPr>
            <p:cNvPr id="6" name="Picture 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644" b="38104"/>
            <a:stretch/>
          </p:blipFill>
          <p:spPr>
            <a:xfrm>
              <a:off x="313023" y="0"/>
              <a:ext cx="3678531" cy="6922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85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950B904E-9DC2-3647-B42F-F4ED76E4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14809"/>
          <a:stretch/>
        </p:blipFill>
        <p:spPr>
          <a:xfrm>
            <a:off x="3962399" y="0"/>
            <a:ext cx="4714241" cy="6858000"/>
          </a:xfrm>
          <a:prstGeom prst="rect">
            <a:avLst/>
          </a:prstGeom>
        </p:spPr>
      </p:pic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548AF-4F2C-C24E-A72C-48EEB63E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44" b="38104"/>
          <a:stretch/>
        </p:blipFill>
        <p:spPr>
          <a:xfrm>
            <a:off x="313023" y="0"/>
            <a:ext cx="3678531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2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7B7689-C44A-784F-945A-A9ECCB955011}"/>
              </a:ext>
            </a:extLst>
          </p:cNvPr>
          <p:cNvGrpSpPr/>
          <p:nvPr/>
        </p:nvGrpSpPr>
        <p:grpSpPr>
          <a:xfrm>
            <a:off x="2336" y="0"/>
            <a:ext cx="8437024" cy="6858000"/>
            <a:chOff x="2336" y="0"/>
            <a:chExt cx="843702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26"/>
            <a:stretch/>
          </p:blipFill>
          <p:spPr>
            <a:xfrm>
              <a:off x="2336" y="0"/>
              <a:ext cx="6015553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 r="14787"/>
            <a:stretch/>
          </p:blipFill>
          <p:spPr>
            <a:xfrm>
              <a:off x="3740074" y="0"/>
              <a:ext cx="4699286" cy="6839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24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8DD947-71E8-E44F-A97F-C13926B5EDF8}"/>
              </a:ext>
            </a:extLst>
          </p:cNvPr>
          <p:cNvGrpSpPr/>
          <p:nvPr/>
        </p:nvGrpSpPr>
        <p:grpSpPr>
          <a:xfrm>
            <a:off x="87111" y="-493"/>
            <a:ext cx="7920633" cy="6922501"/>
            <a:chOff x="87111" y="-493"/>
            <a:chExt cx="7920633" cy="6922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111" y="0"/>
              <a:ext cx="6960288" cy="692200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2" r="45868"/>
            <a:stretch/>
          </p:blipFill>
          <p:spPr>
            <a:xfrm>
              <a:off x="5293229" y="-493"/>
              <a:ext cx="2714515" cy="692200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</p:spTree>
    <p:extLst>
      <p:ext uri="{BB962C8B-B14F-4D97-AF65-F5344CB8AC3E}">
        <p14:creationId xmlns:p14="http://schemas.microsoft.com/office/powerpoint/2010/main" val="3828754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6B43DD-D0D3-AC4F-99B9-FF9F9C32B599}"/>
              </a:ext>
            </a:extLst>
          </p:cNvPr>
          <p:cNvGrpSpPr/>
          <p:nvPr/>
        </p:nvGrpSpPr>
        <p:grpSpPr>
          <a:xfrm>
            <a:off x="-15978" y="-1"/>
            <a:ext cx="10138924" cy="3483865"/>
            <a:chOff x="-15978" y="-1"/>
            <a:chExt cx="10138924" cy="34838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71"/>
            <a:stretch/>
          </p:blipFill>
          <p:spPr>
            <a:xfrm>
              <a:off x="-15978" y="-1"/>
              <a:ext cx="7211223" cy="3483864"/>
            </a:xfrm>
            <a:prstGeom prst="rect">
              <a:avLst/>
            </a:prstGeom>
          </p:spPr>
        </p:pic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8" r="14663"/>
            <a:stretch/>
          </p:blipFill>
          <p:spPr>
            <a:xfrm>
              <a:off x="4485935" y="0"/>
              <a:ext cx="5637011" cy="348386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40C36C-1E33-DC4B-9D15-8AC0F7276E1F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03896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F0D7ED-4F1C-4240-A0E4-392AB2CB189F}"/>
              </a:ext>
            </a:extLst>
          </p:cNvPr>
          <p:cNvGrpSpPr/>
          <p:nvPr/>
        </p:nvGrpSpPr>
        <p:grpSpPr>
          <a:xfrm>
            <a:off x="5535" y="-1"/>
            <a:ext cx="7349328" cy="3502152"/>
            <a:chOff x="5535" y="-1"/>
            <a:chExt cx="7349328" cy="3502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461"/>
            <a:stretch/>
          </p:blipFill>
          <p:spPr>
            <a:xfrm>
              <a:off x="5535" y="-1"/>
              <a:ext cx="7213189" cy="35021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45813"/>
            <a:stretch/>
          </p:blipFill>
          <p:spPr>
            <a:xfrm>
              <a:off x="4539728" y="0"/>
              <a:ext cx="2815135" cy="3483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442593-A95F-6D4E-BFCF-CF34A0A8EA99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21231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70911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1219200" y="359229"/>
            <a:ext cx="7543800" cy="5998028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5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1AE-E181-FC4C-88D1-5003B781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6DA297-352B-4A43-897F-E11786CB01A4}"/>
              </a:ext>
            </a:extLst>
          </p:cNvPr>
          <p:cNvGrpSpPr/>
          <p:nvPr/>
        </p:nvGrpSpPr>
        <p:grpSpPr>
          <a:xfrm>
            <a:off x="2985246" y="2234"/>
            <a:ext cx="9206754" cy="6490676"/>
            <a:chOff x="2985246" y="2234"/>
            <a:chExt cx="9206754" cy="6490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09992-9342-8149-A09C-425B13EF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5246" y="2234"/>
              <a:ext cx="9206753" cy="51754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00D1E8-3BC7-4F46-B960-0822C49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46" y="5177660"/>
              <a:ext cx="9206754" cy="131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1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7DB186-8AD4-DB46-A3CF-A20E4D76991E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" y="91440"/>
            <a:ext cx="11292840" cy="8076845"/>
            <a:chOff x="-11430" y="-285750"/>
            <a:chExt cx="11292840" cy="80768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42DB47-185B-9447-8FF0-A1DAFEBC68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1430" y="-28409"/>
              <a:ext cx="11292840" cy="7819504"/>
              <a:chOff x="-11430" y="-658928"/>
              <a:chExt cx="12203430" cy="84500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43B2A4-EE37-AD46-8FB0-98D0B2561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658928"/>
                <a:ext cx="12192000" cy="627847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172263-0269-0544-9321-24D3D048A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430" y="5139487"/>
                <a:ext cx="12192000" cy="265160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140" y="-285750"/>
              <a:ext cx="4446270" cy="257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93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AB9F44-DDA2-684E-8070-4E2EC3396542}"/>
              </a:ext>
            </a:extLst>
          </p:cNvPr>
          <p:cNvGrpSpPr/>
          <p:nvPr/>
        </p:nvGrpSpPr>
        <p:grpSpPr>
          <a:xfrm>
            <a:off x="0" y="137086"/>
            <a:ext cx="12203430" cy="6279872"/>
            <a:chOff x="0" y="137086"/>
            <a:chExt cx="12203430" cy="6279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8060" y="137086"/>
              <a:ext cx="4865370" cy="28821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31BB24-42C7-064E-8782-64593FD4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041"/>
              <a:ext cx="12192000" cy="597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863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87F63-DBA7-BE4A-89A1-CDA7CB0A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704088"/>
            <a:ext cx="10696835" cy="61539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24F2C82D-057F-2449-985E-F03B80FE8F5C}"/>
              </a:ext>
            </a:extLst>
          </p:cNvPr>
          <p:cNvSpPr txBox="1"/>
          <p:nvPr/>
        </p:nvSpPr>
        <p:spPr>
          <a:xfrm>
            <a:off x="10833995" y="105310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Illnesses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6133051-F4E1-6847-B4D7-7C7359CE6D11}"/>
              </a:ext>
            </a:extLst>
          </p:cNvPr>
          <p:cNvSpPr txBox="1"/>
          <p:nvPr/>
        </p:nvSpPr>
        <p:spPr>
          <a:xfrm>
            <a:off x="10833995" y="3018925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Hospitalizations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91;p13">
            <a:extLst>
              <a:ext uri="{FF2B5EF4-FFF2-40B4-BE49-F238E27FC236}">
                <a16:creationId xmlns:a16="http://schemas.microsoft.com/office/drawing/2014/main" id="{8C0DA74C-26C1-DE48-AAA3-ABFA4311C294}"/>
              </a:ext>
            </a:extLst>
          </p:cNvPr>
          <p:cNvSpPr txBox="1"/>
          <p:nvPr/>
        </p:nvSpPr>
        <p:spPr>
          <a:xfrm>
            <a:off x="10833995" y="498475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40DABEFD-E310-AC4C-9D0B-F11AAB459D45}"/>
              </a:ext>
            </a:extLst>
          </p:cNvPr>
          <p:cNvSpPr txBox="1"/>
          <p:nvPr/>
        </p:nvSpPr>
        <p:spPr>
          <a:xfrm>
            <a:off x="131644" y="182879"/>
            <a:ext cx="1633525" cy="21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AE08E92-7752-4944-9203-C3EFF53F66CA}"/>
              </a:ext>
            </a:extLst>
          </p:cNvPr>
          <p:cNvSpPr txBox="1"/>
          <p:nvPr/>
        </p:nvSpPr>
        <p:spPr>
          <a:xfrm>
            <a:off x="1450028" y="182879"/>
            <a:ext cx="163352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94;p13">
            <a:extLst>
              <a:ext uri="{FF2B5EF4-FFF2-40B4-BE49-F238E27FC236}">
                <a16:creationId xmlns:a16="http://schemas.microsoft.com/office/drawing/2014/main" id="{DCE0C48C-B274-3B4B-9C07-4C80BA25AE0E}"/>
              </a:ext>
            </a:extLst>
          </p:cNvPr>
          <p:cNvSpPr txBox="1"/>
          <p:nvPr/>
        </p:nvSpPr>
        <p:spPr>
          <a:xfrm>
            <a:off x="270100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96;p13">
            <a:extLst>
              <a:ext uri="{FF2B5EF4-FFF2-40B4-BE49-F238E27FC236}">
                <a16:creationId xmlns:a16="http://schemas.microsoft.com/office/drawing/2014/main" id="{0EE05798-4FDC-5E4C-AD1D-ADE90E161E80}"/>
              </a:ext>
            </a:extLst>
          </p:cNvPr>
          <p:cNvSpPr txBox="1"/>
          <p:nvPr/>
        </p:nvSpPr>
        <p:spPr>
          <a:xfrm>
            <a:off x="535874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86A897BD-F578-4A45-A1FF-05E04FF86BEC}"/>
              </a:ext>
            </a:extLst>
          </p:cNvPr>
          <p:cNvSpPr txBox="1"/>
          <p:nvPr/>
        </p:nvSpPr>
        <p:spPr>
          <a:xfrm>
            <a:off x="6757455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9;p13">
            <a:extLst>
              <a:ext uri="{FF2B5EF4-FFF2-40B4-BE49-F238E27FC236}">
                <a16:creationId xmlns:a16="http://schemas.microsoft.com/office/drawing/2014/main" id="{DF8F66B1-BDEC-974E-B2BE-97438B113834}"/>
              </a:ext>
            </a:extLst>
          </p:cNvPr>
          <p:cNvSpPr txBox="1"/>
          <p:nvPr/>
        </p:nvSpPr>
        <p:spPr>
          <a:xfrm>
            <a:off x="9435030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00;p13">
            <a:extLst>
              <a:ext uri="{FF2B5EF4-FFF2-40B4-BE49-F238E27FC236}">
                <a16:creationId xmlns:a16="http://schemas.microsoft.com/office/drawing/2014/main" id="{B8A71D82-DD89-6541-97FF-DDDCEF895EA5}"/>
              </a:ext>
            </a:extLst>
          </p:cNvPr>
          <p:cNvSpPr txBox="1"/>
          <p:nvPr/>
        </p:nvSpPr>
        <p:spPr>
          <a:xfrm>
            <a:off x="501614" y="-9146"/>
            <a:ext cx="10861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01;p13">
            <a:extLst>
              <a:ext uri="{FF2B5EF4-FFF2-40B4-BE49-F238E27FC236}">
                <a16:creationId xmlns:a16="http://schemas.microsoft.com/office/drawing/2014/main" id="{1FE9C1CF-793A-3045-866E-3B313BC814EC}"/>
              </a:ext>
            </a:extLst>
          </p:cNvPr>
          <p:cNvSpPr txBox="1"/>
          <p:nvPr/>
        </p:nvSpPr>
        <p:spPr>
          <a:xfrm>
            <a:off x="1596034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02;p13">
            <a:extLst>
              <a:ext uri="{FF2B5EF4-FFF2-40B4-BE49-F238E27FC236}">
                <a16:creationId xmlns:a16="http://schemas.microsoft.com/office/drawing/2014/main" id="{2BA872C0-0C1A-D14F-951E-314B80C4D560}"/>
              </a:ext>
            </a:extLst>
          </p:cNvPr>
          <p:cNvSpPr txBox="1"/>
          <p:nvPr/>
        </p:nvSpPr>
        <p:spPr>
          <a:xfrm>
            <a:off x="289333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04;p13">
            <a:extLst>
              <a:ext uri="{FF2B5EF4-FFF2-40B4-BE49-F238E27FC236}">
                <a16:creationId xmlns:a16="http://schemas.microsoft.com/office/drawing/2014/main" id="{9892BDD5-D1A5-8745-B416-81AB913BDC75}"/>
              </a:ext>
            </a:extLst>
          </p:cNvPr>
          <p:cNvSpPr txBox="1"/>
          <p:nvPr/>
        </p:nvSpPr>
        <p:spPr>
          <a:xfrm>
            <a:off x="55510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05;p13">
            <a:extLst>
              <a:ext uri="{FF2B5EF4-FFF2-40B4-BE49-F238E27FC236}">
                <a16:creationId xmlns:a16="http://schemas.microsoft.com/office/drawing/2014/main" id="{094A447B-35CB-2F4D-9811-0EC69F1607E1}"/>
              </a:ext>
            </a:extLst>
          </p:cNvPr>
          <p:cNvSpPr txBox="1"/>
          <p:nvPr/>
        </p:nvSpPr>
        <p:spPr>
          <a:xfrm>
            <a:off x="683502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07;p13">
            <a:extLst>
              <a:ext uri="{FF2B5EF4-FFF2-40B4-BE49-F238E27FC236}">
                <a16:creationId xmlns:a16="http://schemas.microsoft.com/office/drawing/2014/main" id="{3FAFB387-2707-0243-9C7A-33C28136D5EB}"/>
              </a:ext>
            </a:extLst>
          </p:cNvPr>
          <p:cNvSpPr txBox="1"/>
          <p:nvPr/>
        </p:nvSpPr>
        <p:spPr>
          <a:xfrm>
            <a:off x="9445825" y="-9146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95;p13">
            <a:extLst>
              <a:ext uri="{FF2B5EF4-FFF2-40B4-BE49-F238E27FC236}">
                <a16:creationId xmlns:a16="http://schemas.microsoft.com/office/drawing/2014/main" id="{71100C37-DC48-9E4F-B3F7-60A797E175B9}"/>
              </a:ext>
            </a:extLst>
          </p:cNvPr>
          <p:cNvSpPr txBox="1"/>
          <p:nvPr/>
        </p:nvSpPr>
        <p:spPr>
          <a:xfrm>
            <a:off x="4159469" y="182879"/>
            <a:ext cx="15226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98;p13">
            <a:extLst>
              <a:ext uri="{FF2B5EF4-FFF2-40B4-BE49-F238E27FC236}">
                <a16:creationId xmlns:a16="http://schemas.microsoft.com/office/drawing/2014/main" id="{320F17B3-C760-6D45-97E9-3AF43E2E560A}"/>
              </a:ext>
            </a:extLst>
          </p:cNvPr>
          <p:cNvSpPr txBox="1"/>
          <p:nvPr/>
        </p:nvSpPr>
        <p:spPr>
          <a:xfrm>
            <a:off x="8212974" y="182879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03;p13">
            <a:extLst>
              <a:ext uri="{FF2B5EF4-FFF2-40B4-BE49-F238E27FC236}">
                <a16:creationId xmlns:a16="http://schemas.microsoft.com/office/drawing/2014/main" id="{044874C8-BDCA-AA44-B088-A7C8BE6ED938}"/>
              </a:ext>
            </a:extLst>
          </p:cNvPr>
          <p:cNvSpPr txBox="1"/>
          <p:nvPr/>
        </p:nvSpPr>
        <p:spPr>
          <a:xfrm>
            <a:off x="42394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06;p13">
            <a:extLst>
              <a:ext uri="{FF2B5EF4-FFF2-40B4-BE49-F238E27FC236}">
                <a16:creationId xmlns:a16="http://schemas.microsoft.com/office/drawing/2014/main" id="{7E4AD90A-1C9E-E94E-81AE-711581D13ADE}"/>
              </a:ext>
            </a:extLst>
          </p:cNvPr>
          <p:cNvSpPr txBox="1"/>
          <p:nvPr/>
        </p:nvSpPr>
        <p:spPr>
          <a:xfrm>
            <a:off x="822376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6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356475" y="120550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New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Observed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Illnesses</a:t>
            </a:r>
            <a:endParaRPr sz="1100"/>
          </a:p>
        </p:txBody>
      </p:sp>
      <p:sp>
        <p:nvSpPr>
          <p:cNvPr id="90" name="Google Shape;90;p13"/>
          <p:cNvSpPr txBox="1"/>
          <p:nvPr/>
        </p:nvSpPr>
        <p:spPr>
          <a:xfrm>
            <a:off x="10356475" y="3171325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Current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Hospitalizations</a:t>
            </a:r>
            <a:endParaRPr sz="1100"/>
          </a:p>
        </p:txBody>
      </p:sp>
      <p:sp>
        <p:nvSpPr>
          <p:cNvPr id="91" name="Google Shape;91;p13"/>
          <p:cNvSpPr txBox="1"/>
          <p:nvPr/>
        </p:nvSpPr>
        <p:spPr>
          <a:xfrm>
            <a:off x="10356475" y="513715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Cumulative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Deaths</a:t>
            </a:r>
            <a:endParaRPr sz="1100"/>
          </a:p>
        </p:txBody>
      </p:sp>
      <p:sp>
        <p:nvSpPr>
          <p:cNvPr id="92" name="Google Shape;92;p13"/>
          <p:cNvSpPr txBox="1"/>
          <p:nvPr/>
        </p:nvSpPr>
        <p:spPr>
          <a:xfrm>
            <a:off x="395525" y="313625"/>
            <a:ext cx="15048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849400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9750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299800" y="313625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4905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6726975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009775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930295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64175" y="121600"/>
            <a:ext cx="9117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1</a:t>
            </a:r>
            <a:endParaRPr sz="1100"/>
          </a:p>
        </p:txBody>
      </p:sp>
      <p:sp>
        <p:nvSpPr>
          <p:cNvPr id="101" name="Google Shape;101;p13"/>
          <p:cNvSpPr txBox="1"/>
          <p:nvPr/>
        </p:nvSpPr>
        <p:spPr>
          <a:xfrm>
            <a:off x="1789075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</a:t>
            </a:r>
            <a:endParaRPr sz="1100"/>
          </a:p>
        </p:txBody>
      </p:sp>
      <p:sp>
        <p:nvSpPr>
          <p:cNvPr id="102" name="Google Shape;102;p13"/>
          <p:cNvSpPr txBox="1"/>
          <p:nvPr/>
        </p:nvSpPr>
        <p:spPr>
          <a:xfrm>
            <a:off x="30355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</a:t>
            </a:r>
            <a:endParaRPr sz="1100"/>
          </a:p>
        </p:txBody>
      </p:sp>
      <p:sp>
        <p:nvSpPr>
          <p:cNvPr id="103" name="Google Shape;103;p13"/>
          <p:cNvSpPr txBox="1"/>
          <p:nvPr/>
        </p:nvSpPr>
        <p:spPr>
          <a:xfrm>
            <a:off x="42394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</a:t>
            </a:r>
            <a:endParaRPr sz="1100"/>
          </a:p>
        </p:txBody>
      </p:sp>
      <p:sp>
        <p:nvSpPr>
          <p:cNvPr id="104" name="Google Shape;104;p13"/>
          <p:cNvSpPr txBox="1"/>
          <p:nvPr/>
        </p:nvSpPr>
        <p:spPr>
          <a:xfrm>
            <a:off x="55510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5</a:t>
            </a:r>
            <a:endParaRPr sz="1100"/>
          </a:p>
        </p:txBody>
      </p:sp>
      <p:sp>
        <p:nvSpPr>
          <p:cNvPr id="105" name="Google Shape;105;p13"/>
          <p:cNvSpPr txBox="1"/>
          <p:nvPr/>
        </p:nvSpPr>
        <p:spPr>
          <a:xfrm>
            <a:off x="67029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6</a:t>
            </a:r>
            <a:endParaRPr sz="1100"/>
          </a:p>
        </p:txBody>
      </p:sp>
      <p:sp>
        <p:nvSpPr>
          <p:cNvPr id="106" name="Google Shape;106;p13"/>
          <p:cNvSpPr txBox="1"/>
          <p:nvPr/>
        </p:nvSpPr>
        <p:spPr>
          <a:xfrm>
            <a:off x="79494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</a:t>
            </a:r>
            <a:endParaRPr sz="1100"/>
          </a:p>
        </p:txBody>
      </p:sp>
      <p:sp>
        <p:nvSpPr>
          <p:cNvPr id="107" name="Google Shape;107;p13"/>
          <p:cNvSpPr txBox="1"/>
          <p:nvPr/>
        </p:nvSpPr>
        <p:spPr>
          <a:xfrm>
            <a:off x="9242625" y="121600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8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741187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9C637-59A5-4245-92DB-B8FF75037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55" y="16933"/>
            <a:ext cx="7748111" cy="6793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127087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880480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657233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02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3B2F12-869D-FD45-9756-CCEFCEBE4E08}"/>
              </a:ext>
            </a:extLst>
          </p:cNvPr>
          <p:cNvGrpSpPr/>
          <p:nvPr/>
        </p:nvGrpSpPr>
        <p:grpSpPr>
          <a:xfrm>
            <a:off x="2115555" y="16933"/>
            <a:ext cx="8370944" cy="6793003"/>
            <a:chOff x="2115555" y="16933"/>
            <a:chExt cx="8370944" cy="679300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C8C3FE-5E6F-334E-9217-6AF8BA0C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5555" y="16933"/>
              <a:ext cx="7748111" cy="6793003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78A4CB-9217-8C4B-9999-09228D54A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4389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B504AB-B0F7-394A-8B15-AA84A5A38444}"/>
                </a:ext>
              </a:extLst>
            </p:cNvPr>
            <p:cNvSpPr/>
            <p:nvPr/>
          </p:nvSpPr>
          <p:spPr>
            <a:xfrm>
              <a:off x="7707407" y="269723"/>
              <a:ext cx="867593" cy="5991314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0C5B4-1FBE-1A44-9FA2-D420D4E36A8D}"/>
                </a:ext>
              </a:extLst>
            </p:cNvPr>
            <p:cNvSpPr txBox="1"/>
            <p:nvPr/>
          </p:nvSpPr>
          <p:spPr>
            <a:xfrm>
              <a:off x="4162892" y="348003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D3A197-7A91-3740-AFA2-569D192F6F6F}"/>
                </a:ext>
              </a:extLst>
            </p:cNvPr>
            <p:cNvSpPr txBox="1"/>
            <p:nvPr/>
          </p:nvSpPr>
          <p:spPr>
            <a:xfrm>
              <a:off x="7715010" y="941357"/>
              <a:ext cx="937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Modifications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07DD6C-5532-DA4C-9E5B-91F0412E1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511" y="261257"/>
              <a:ext cx="0" cy="599131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750AD0-F2B1-6D47-AE7D-AA452E732EC2}"/>
                </a:ext>
              </a:extLst>
            </p:cNvPr>
            <p:cNvSpPr txBox="1"/>
            <p:nvPr/>
          </p:nvSpPr>
          <p:spPr>
            <a:xfrm>
              <a:off x="5904607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2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BEDF452-3C92-2044-98AB-65E7A966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6454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1CD9BA-22D6-674F-878A-10A2029BF332}"/>
                </a:ext>
              </a:extLst>
            </p:cNvPr>
            <p:cNvSpPr txBox="1"/>
            <p:nvPr/>
          </p:nvSpPr>
          <p:spPr>
            <a:xfrm>
              <a:off x="7218430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3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921CE30-31F3-9641-A5DD-2FF90FB84F9C}"/>
                </a:ext>
              </a:extLst>
            </p:cNvPr>
            <p:cNvGrpSpPr/>
            <p:nvPr/>
          </p:nvGrpSpPr>
          <p:grpSpPr>
            <a:xfrm>
              <a:off x="9041605" y="1937699"/>
              <a:ext cx="1444894" cy="963614"/>
              <a:chOff x="8630503" y="1950666"/>
              <a:chExt cx="1444894" cy="96361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E2111F9-8F15-8F40-9826-6FB258A6B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88" r="50434" b="94741"/>
              <a:stretch/>
            </p:blipFill>
            <p:spPr>
              <a:xfrm>
                <a:off x="8664012" y="1950666"/>
                <a:ext cx="1170270" cy="4816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0A7F293-9254-B244-AEBD-3E0FD52AB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43" t="1666" r="34418" b="94741"/>
              <a:stretch/>
            </p:blipFill>
            <p:spPr>
              <a:xfrm>
                <a:off x="8630503" y="2378533"/>
                <a:ext cx="1340778" cy="32911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BB83FFE-AD26-1D4D-A245-8C20F6B52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4" t="1765" r="26913" b="94741"/>
              <a:stretch/>
            </p:blipFill>
            <p:spPr>
              <a:xfrm>
                <a:off x="9338744" y="2594282"/>
                <a:ext cx="736653" cy="319998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9981F3-84EF-A64B-8C6B-09D4FCD0878B}"/>
                </a:ext>
              </a:extLst>
            </p:cNvPr>
            <p:cNvSpPr txBox="1"/>
            <p:nvPr/>
          </p:nvSpPr>
          <p:spPr>
            <a:xfrm>
              <a:off x="3343749" y="675097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19-Mar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575896-E73C-8643-93DA-6BF72F538C53}"/>
                </a:ext>
              </a:extLst>
            </p:cNvPr>
            <p:cNvSpPr txBox="1"/>
            <p:nvPr/>
          </p:nvSpPr>
          <p:spPr>
            <a:xfrm>
              <a:off x="5264441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8-May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1AD786-570D-9448-BAAF-83DE1BE1A43B}"/>
                </a:ext>
              </a:extLst>
            </p:cNvPr>
            <p:cNvSpPr txBox="1"/>
            <p:nvPr/>
          </p:nvSpPr>
          <p:spPr>
            <a:xfrm>
              <a:off x="6656996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12-Jun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2C605F-4919-9143-A303-532BD184EC14}"/>
                </a:ext>
              </a:extLst>
            </p:cNvPr>
            <p:cNvSpPr txBox="1"/>
            <p:nvPr/>
          </p:nvSpPr>
          <p:spPr>
            <a:xfrm>
              <a:off x="7408113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06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74A44-2FA5-9A49-9B3A-B62FDB8B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0"/>
          <a:stretch/>
        </p:blipFill>
        <p:spPr>
          <a:xfrm>
            <a:off x="2132489" y="-1"/>
            <a:ext cx="6909116" cy="68156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1256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26333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664190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53115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6FF9C9-4357-CB4D-8CA5-7D050EEE8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9" t="35098" r="-1353" b="38057"/>
          <a:stretch/>
        </p:blipFill>
        <p:spPr>
          <a:xfrm>
            <a:off x="9062761" y="2872404"/>
            <a:ext cx="1993500" cy="23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279F5-94B3-F740-8420-58032BEF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13" y="8467"/>
            <a:ext cx="7468753" cy="6809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43291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959944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36BE1-B6B2-644C-945A-9C42B84A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5" y="-33868"/>
            <a:ext cx="8303254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03207"/>
            <a:ext cx="867593" cy="605904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207486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5EDC15-4BE0-DB46-9857-11665DFE5E81}"/>
              </a:ext>
            </a:extLst>
          </p:cNvPr>
          <p:cNvGrpSpPr/>
          <p:nvPr/>
        </p:nvGrpSpPr>
        <p:grpSpPr>
          <a:xfrm>
            <a:off x="499798" y="323231"/>
            <a:ext cx="6391656" cy="5898454"/>
            <a:chOff x="499798" y="323231"/>
            <a:chExt cx="6391656" cy="5898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515B27-15A5-4548-905A-590471DF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593" y="323231"/>
              <a:ext cx="6386861" cy="28557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A8DF-7957-FC4D-88A0-91D8A12C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798" y="3429000"/>
              <a:ext cx="6391656" cy="279268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D9F1A8-7D75-2D4A-A989-1B8C0059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3" y="2764636"/>
            <a:ext cx="6756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1C53-7E7C-D842-8C5E-FE06007D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16" y="1984472"/>
            <a:ext cx="3683132" cy="1146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Available data: </a:t>
            </a:r>
          </a:p>
          <a:p>
            <a:pPr marL="0" indent="0">
              <a:buNone/>
            </a:pPr>
            <a:r>
              <a:rPr lang="en-US" sz="2200" dirty="0"/>
              <a:t>Marginal probability of COVID outcome given </a:t>
            </a:r>
            <a:r>
              <a:rPr lang="en-US" sz="2200" b="1" dirty="0"/>
              <a:t>single risk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62A3-D655-ED4A-9300-A222C2D3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E69C8D-A05F-E549-A422-4B26C5ECFD43}"/>
              </a:ext>
            </a:extLst>
          </p:cNvPr>
          <p:cNvSpPr txBox="1">
            <a:spLocks/>
          </p:cNvSpPr>
          <p:nvPr/>
        </p:nvSpPr>
        <p:spPr>
          <a:xfrm>
            <a:off x="4909800" y="2028764"/>
            <a:ext cx="4471262" cy="1225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Statistical model: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Joint probability of COVID outcome given </a:t>
            </a:r>
            <a:r>
              <a:rPr lang="en-US" sz="2200" b="1" dirty="0"/>
              <a:t>combinations of risk factors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202C-9B95-AE42-9BAA-321656F89DC1}"/>
              </a:ext>
            </a:extLst>
          </p:cNvPr>
          <p:cNvSpPr/>
          <p:nvPr/>
        </p:nvSpPr>
        <p:spPr>
          <a:xfrm>
            <a:off x="3240491" y="4032539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1E069-A5B0-2241-B717-8A96C6F19785}"/>
              </a:ext>
            </a:extLst>
          </p:cNvPr>
          <p:cNvSpPr/>
          <p:nvPr/>
        </p:nvSpPr>
        <p:spPr>
          <a:xfrm>
            <a:off x="5283038" y="4032539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066BD-B6D3-4B48-A0C6-C88A5872EA0C}"/>
              </a:ext>
            </a:extLst>
          </p:cNvPr>
          <p:cNvSpPr/>
          <p:nvPr/>
        </p:nvSpPr>
        <p:spPr>
          <a:xfrm>
            <a:off x="7172823" y="403253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54A37-7075-024C-BB1D-6A9943F5FFE9}"/>
              </a:ext>
            </a:extLst>
          </p:cNvPr>
          <p:cNvCxnSpPr>
            <a:cxnSpLocks/>
          </p:cNvCxnSpPr>
          <p:nvPr/>
        </p:nvCxnSpPr>
        <p:spPr>
          <a:xfrm flipH="1">
            <a:off x="2789695" y="4803768"/>
            <a:ext cx="1417324" cy="59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D4CF9-4DEC-7C47-832C-EFDDA576BC16}"/>
              </a:ext>
            </a:extLst>
          </p:cNvPr>
          <p:cNvCxnSpPr>
            <a:cxnSpLocks/>
          </p:cNvCxnSpPr>
          <p:nvPr/>
        </p:nvCxnSpPr>
        <p:spPr>
          <a:xfrm>
            <a:off x="7621540" y="4733883"/>
            <a:ext cx="1281713" cy="66051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0679099-7B73-1E45-A160-2E5619CD1AE1}"/>
              </a:ext>
            </a:extLst>
          </p:cNvPr>
          <p:cNvSpPr txBox="1">
            <a:spLocks/>
          </p:cNvSpPr>
          <p:nvPr/>
        </p:nvSpPr>
        <p:spPr>
          <a:xfrm>
            <a:off x="1000996" y="5558236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Prior distributions</a:t>
            </a:r>
            <a:endParaRPr lang="en-US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CF8894-D7F9-854B-B61B-440B8134C359}"/>
              </a:ext>
            </a:extLst>
          </p:cNvPr>
          <p:cNvSpPr txBox="1">
            <a:spLocks/>
          </p:cNvSpPr>
          <p:nvPr/>
        </p:nvSpPr>
        <p:spPr>
          <a:xfrm>
            <a:off x="8903253" y="5618574"/>
            <a:ext cx="3086816" cy="1146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Post-hoc stratified analysis of risk factors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6C9B1-A8D9-814D-8B1F-4CEF1E56B8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202948" y="2547412"/>
            <a:ext cx="574666" cy="10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D15975-C1E8-7343-87AF-6416D810E0EE}"/>
              </a:ext>
            </a:extLst>
          </p:cNvPr>
          <p:cNvCxnSpPr/>
          <p:nvPr/>
        </p:nvCxnSpPr>
        <p:spPr>
          <a:xfrm>
            <a:off x="6096000" y="3429000"/>
            <a:ext cx="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13A88-DD7D-5540-914D-5B5DA96C3610}"/>
              </a:ext>
            </a:extLst>
          </p:cNvPr>
          <p:cNvCxnSpPr/>
          <p:nvPr/>
        </p:nvCxnSpPr>
        <p:spPr>
          <a:xfrm flipH="1">
            <a:off x="4857008" y="3429000"/>
            <a:ext cx="111628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9AE313-BB7D-E84F-B136-DC1928A9665A}"/>
              </a:ext>
            </a:extLst>
          </p:cNvPr>
          <p:cNvCxnSpPr/>
          <p:nvPr/>
        </p:nvCxnSpPr>
        <p:spPr>
          <a:xfrm>
            <a:off x="6282478" y="3445076"/>
            <a:ext cx="1278882" cy="555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839B933-654C-0943-8329-3090BEE47102}"/>
              </a:ext>
            </a:extLst>
          </p:cNvPr>
          <p:cNvSpPr txBox="1">
            <a:spLocks/>
          </p:cNvSpPr>
          <p:nvPr/>
        </p:nvSpPr>
        <p:spPr>
          <a:xfrm>
            <a:off x="4861199" y="5512797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Epidemic model</a:t>
            </a:r>
            <a:endParaRPr lang="en-US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681FB-8580-5348-818A-D526666B8DCA}"/>
              </a:ext>
            </a:extLst>
          </p:cNvPr>
          <p:cNvCxnSpPr>
            <a:cxnSpLocks/>
          </p:cNvCxnSpPr>
          <p:nvPr/>
        </p:nvCxnSpPr>
        <p:spPr>
          <a:xfrm flipV="1">
            <a:off x="3735523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30D9D7-6BD1-BB4B-B561-C41894AB5F0E}"/>
              </a:ext>
            </a:extLst>
          </p:cNvPr>
          <p:cNvCxnSpPr>
            <a:cxnSpLocks/>
          </p:cNvCxnSpPr>
          <p:nvPr/>
        </p:nvCxnSpPr>
        <p:spPr>
          <a:xfrm flipV="1">
            <a:off x="7283325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0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62CF-6ABA-1B49-8250-CA2A114B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A3F77-8B98-9449-8DE6-6F685AF77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28152" b="94741"/>
          <a:stretch/>
        </p:blipFill>
        <p:spPr>
          <a:xfrm>
            <a:off x="4573308" y="1947050"/>
            <a:ext cx="2404427" cy="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9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9A6C5-2810-CB47-9894-19A1F065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143007"/>
            <a:ext cx="6213343" cy="6213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324CE6-3CB3-574D-88DB-D334F160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1" y="298728"/>
            <a:ext cx="5901899" cy="59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6B703-D3F4-F743-B24A-F02B26340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65ADEF-8B00-5545-82EF-26B7956B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1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E1804-49C0-ED41-92BD-EB939DA51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8957"/>
            <a:ext cx="5640086" cy="56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39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85319</TotalTime>
  <Words>4801</Words>
  <Application>Microsoft Macintosh PowerPoint</Application>
  <PresentationFormat>Widescreen</PresentationFormat>
  <Paragraphs>482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Century Gothic</vt:lpstr>
      <vt:lpstr>Courier New</vt:lpstr>
      <vt:lpstr>STIXGeneral-Italic</vt:lpstr>
      <vt:lpstr>STIXGeneral-Regular</vt:lpstr>
      <vt:lpstr>STIXVariants</vt:lpstr>
      <vt:lpstr>2_Office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Incorporation of risk factors in a stochastic epidemiological COVID-19 model for Los Angeles County</dc:title>
  <dc:creator>Abigail Horn</dc:creator>
  <cp:lastModifiedBy>Abigail Horn</cp:lastModifiedBy>
  <cp:revision>210</cp:revision>
  <dcterms:created xsi:type="dcterms:W3CDTF">2020-06-19T05:55:34Z</dcterms:created>
  <dcterms:modified xsi:type="dcterms:W3CDTF">2020-11-22T06:02:03Z</dcterms:modified>
</cp:coreProperties>
</file>